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85" r:id="rId2"/>
    <p:sldId id="256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8" r:id="rId24"/>
    <p:sldId id="278" r:id="rId25"/>
    <p:sldId id="280" r:id="rId26"/>
    <p:sldId id="279" r:id="rId27"/>
    <p:sldId id="282" r:id="rId28"/>
    <p:sldId id="283" r:id="rId29"/>
    <p:sldId id="284" r:id="rId30"/>
    <p:sldId id="286" r:id="rId31"/>
    <p:sldId id="287" r:id="rId32"/>
    <p:sldId id="289" r:id="rId3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53" autoAdjust="0"/>
  </p:normalViewPr>
  <p:slideViewPr>
    <p:cSldViewPr>
      <p:cViewPr>
        <p:scale>
          <a:sx n="77" d="100"/>
          <a:sy n="77" d="100"/>
        </p:scale>
        <p:origin x="-117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0FF88C-ECCC-40BD-9517-E5511038676F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22440F-8B78-478C-BE7E-2B1D083FB77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67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C44760-48BA-4344-B4AA-A161200B01F1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AE6B-3E92-428F-8C79-799B5DF1999D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12FA-F6B1-4CC4-B231-C2936F1D77D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10C6-B178-4104-BB93-F7EDEA923091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BF3B-9AAA-42F9-888E-F9D61EFAE38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9CEE-C5FA-47F8-ABD8-10CE8CDB655A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CD73-2C46-49C0-B0BC-8BF2126DD4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A4FF-A237-4D07-A024-2A007167B7E1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DE84-2147-46FF-B48B-C156A0AFF0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B72C-A94A-4DB0-AE0B-22D8F0848809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CCE7-DBC6-46BD-846D-86A6679F31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3601-DF4E-489D-AD13-001A6A4B1897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46D4-6093-4D1E-BC5C-F526E3E4526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7CDE-AF21-4F45-AC8B-1B2FF0F075D0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EA5-B6A9-4259-B4A5-49D9F31D4FB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6720-9382-4997-8364-FE8B40D204F5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2AEF-18DA-453C-8AB0-ACE234A5D82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1BD1-14CF-4351-8E2D-E4030A584FC6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9114-AAA1-424E-86FE-32371FB96EF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50C2-38F5-4DB3-B1E2-71E69F24ECB2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C85B-65C1-485F-A4A2-0F7D15A4E9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A18E-F7EC-41F1-9B5D-52159F0A70CB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D557-EF7E-4812-B983-DC7552B30F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27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EC18C6-3861-48FC-B6B8-704BA24D3332}" type="datetimeFigureOut">
              <a:rPr lang="sk-SK"/>
              <a:pPr>
                <a:defRPr/>
              </a:pPr>
              <a:t>21. 3. 2013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1B897B-1F29-422C-86F3-E91E736DAC6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66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F R A N T I Š E K</a:t>
            </a:r>
            <a:endParaRPr lang="sk-SK" sz="66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6400800" cy="1752600"/>
          </a:xfr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</p:spPr>
        <p:txBody>
          <a:bodyPr>
            <a:normAutofit/>
            <a:scene3d>
              <a:camera prst="perspectiveContrastingRightFacing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sz="40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Jorge</a:t>
            </a:r>
            <a:r>
              <a:rPr lang="sk-SK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sk-SK" sz="40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Mario</a:t>
            </a:r>
            <a:r>
              <a:rPr lang="sk-SK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sk-SK" sz="40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Bergoglio</a:t>
            </a:r>
            <a:r>
              <a:rPr lang="sk-SK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SJ </a:t>
            </a:r>
            <a:endParaRPr lang="sk-SK" sz="4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  <p:pic>
        <p:nvPicPr>
          <p:cNvPr id="4" name="Zástupný symbol obsahu 3" descr="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323528" y="620688"/>
            <a:ext cx="4536504" cy="3024336"/>
          </a:xfrm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Obrázok 4" descr="9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3995936" y="2564904"/>
            <a:ext cx="4896544" cy="345638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0649561">
            <a:off x="373516" y="4839096"/>
            <a:ext cx="8229600" cy="14144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b="0" dirty="0" smtClean="0">
                <a:solidFill>
                  <a:srgbClr val="00B050"/>
                </a:solidFill>
                <a:latin typeface="Arial Black" pitchFamily="34" charset="0"/>
              </a:rPr>
              <a:t>V roku 2001 navštívil hospic a umyl a pobozkal v ňom nohy pacientov chorých na AIDS.</a:t>
            </a:r>
            <a:endParaRPr lang="sk-SK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Zástupný symbol obsahu 3" descr="9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539552" y="188640"/>
            <a:ext cx="7177630" cy="4708525"/>
          </a:xfrm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>
          <a:xfrm>
            <a:off x="4356100" y="1628775"/>
            <a:ext cx="4041775" cy="750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k-SK" dirty="0"/>
          </a:p>
        </p:txBody>
      </p:sp>
      <p:pic>
        <p:nvPicPr>
          <p:cNvPr id="9" name="Zástupný symbol obsahu 8" descr="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4067944" y="2564904"/>
            <a:ext cx="4608512" cy="4032448"/>
          </a:xfrm>
          <a:prstGeom prst="round2DiagRect">
            <a:avLst/>
          </a:prstGeom>
          <a:effectLst>
            <a:softEdge rad="112500"/>
          </a:effectLst>
        </p:spPr>
      </p:pic>
      <p:pic>
        <p:nvPicPr>
          <p:cNvPr id="11" name="Zástupný symbol obsahu 10" descr="11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539552" y="332656"/>
            <a:ext cx="2921515" cy="3763963"/>
          </a:xfrm>
          <a:prstGeom prst="snip2DiagRect">
            <a:avLst/>
          </a:prstGeom>
          <a:effectLst>
            <a:softEdge rad="112500"/>
          </a:effectLst>
        </p:spPr>
      </p:pic>
      <p:pic>
        <p:nvPicPr>
          <p:cNvPr id="1026" name="Picture 2" descr="G:\František\13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395536" y="4365104"/>
            <a:ext cx="320240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G:\František\20a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716016" y="476672"/>
            <a:ext cx="309634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 rot="238307">
            <a:off x="341601" y="685057"/>
            <a:ext cx="8229600" cy="16688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Očividne je fanúšikom argentínskeho futbalového klubu San </a:t>
            </a:r>
            <a:r>
              <a:rPr lang="sk-SK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Lorenzo</a:t>
            </a:r>
            <a:r>
              <a:rPr lang="sk-SK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sk-SK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Zástupný symbol obsahu 8" descr="15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 rot="21229856">
            <a:off x="1257617" y="2801229"/>
            <a:ext cx="5897960" cy="2960632"/>
          </a:xfrm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  <p:pic>
        <p:nvPicPr>
          <p:cNvPr id="2050" name="Picture 2" descr="G:\František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9805" y="1950616"/>
            <a:ext cx="7214195" cy="490738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bdĺžniková bublina 5"/>
          <p:cNvSpPr/>
          <p:nvPr/>
        </p:nvSpPr>
        <p:spPr>
          <a:xfrm rot="10800000" flipV="1">
            <a:off x="395536" y="404664"/>
            <a:ext cx="4499992" cy="155679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>
                <a:solidFill>
                  <a:srgbClr val="FF0000"/>
                </a:solidFill>
                <a:latin typeface="Arial Black" pitchFamily="34" charset="0"/>
              </a:rPr>
              <a:t>Pri </a:t>
            </a:r>
            <a:r>
              <a:rPr lang="sk-SK" sz="2000" dirty="0" err="1">
                <a:solidFill>
                  <a:srgbClr val="FF0000"/>
                </a:solidFill>
                <a:latin typeface="Arial Black" pitchFamily="34" charset="0"/>
              </a:rPr>
              <a:t>konzistóriu</a:t>
            </a:r>
            <a:r>
              <a:rPr lang="sk-SK" sz="2000" dirty="0">
                <a:solidFill>
                  <a:srgbClr val="FF0000"/>
                </a:solidFill>
                <a:latin typeface="Arial Black" pitchFamily="34" charset="0"/>
              </a:rPr>
              <a:t> 21. februára 2001 ho </a:t>
            </a:r>
            <a:r>
              <a:rPr lang="sk-SK" sz="2000" dirty="0" err="1">
                <a:solidFill>
                  <a:srgbClr val="FF0000"/>
                </a:solidFill>
                <a:latin typeface="Arial Black" pitchFamily="34" charset="0"/>
              </a:rPr>
              <a:t>bl</a:t>
            </a:r>
            <a:r>
              <a:rPr lang="sk-SK" sz="2000" dirty="0">
                <a:solidFill>
                  <a:srgbClr val="FF0000"/>
                </a:solidFill>
                <a:latin typeface="Arial Black" pitchFamily="34" charset="0"/>
              </a:rPr>
              <a:t>. Ján Pavol II. menoval kardinálom.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728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Ako kardinál bol členom: - Kongregácie pre Bohoslužbu a sviatosti; Kongregáciu pre klérus; Kongregáciu pre inštitúty zasväteného života; Pápežskej rady pre rodinu a komisie pre Latinskú Ameriku.</a:t>
            </a:r>
            <a:br>
              <a:rPr lang="sk-SK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</a:br>
            <a:endParaRPr lang="sk-SK" sz="200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3074" name="Picture 2" descr="G:\František\17a.bmp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131840" y="980728"/>
            <a:ext cx="4320480" cy="316835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5" name="Picture 3" descr="G:\František\20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444208" y="2924944"/>
            <a:ext cx="2286000" cy="174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6" name="Picture 4" descr="G:\František\21a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51520" y="476672"/>
            <a:ext cx="3672408" cy="21254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229600" cy="17281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Bergoglio</a:t>
            </a:r>
            <a:r>
              <a:rPr lang="sk-SK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 na fotografii s argentínskou prezidentkou. </a:t>
            </a:r>
            <a:br>
              <a:rPr lang="sk-SK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</a:br>
            <a:endParaRPr lang="sk-SK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G:\František\15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619672" y="404664"/>
            <a:ext cx="635000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429000"/>
            <a:ext cx="4691063" cy="309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457200" y="3789363"/>
            <a:ext cx="4038600" cy="233680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b="1" dirty="0" smtClean="0">
                <a:solidFill>
                  <a:schemeClr val="tx1">
                    <a:lumMod val="95000"/>
                  </a:schemeClr>
                </a:solidFill>
              </a:rPr>
              <a:t>V rokoch 2005 až 2011 bol predsedom Argentínskej biskupskej konferencie.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k-SK" dirty="0"/>
          </a:p>
        </p:txBody>
      </p:sp>
      <p:sp>
        <p:nvSpPr>
          <p:cNvPr id="3174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5122" name="Picture 2" descr="G:\František\25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51520" y="404664"/>
            <a:ext cx="504056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3" name="Picture 3" descr="G:\František\22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436096" y="1196752"/>
            <a:ext cx="302433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4847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Pri konkláve v roku 2005 bol považovaný za jedného z možných nástupcov.</a:t>
            </a:r>
            <a:endParaRPr lang="sk-SK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2" name="Picture 4" descr="G:\František\1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483768" y="260648"/>
            <a:ext cx="5472608" cy="496855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170" name="Picture 2" descr="G:\František\18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-252536" y="1052736"/>
            <a:ext cx="3024336" cy="41044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101600" dir="5400000" sy="-100000" algn="bl" rotWithShape="0"/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173" name="Picture 5" descr="G:\František\24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5868144" y="1916832"/>
            <a:ext cx="2880320" cy="3783419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František\2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51520" y="0"/>
            <a:ext cx="4824536" cy="2924944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G:\František\23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148064" y="260648"/>
            <a:ext cx="3456384" cy="4653136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56992"/>
            <a:ext cx="8229600" cy="316835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2400" dirty="0" err="1" smtClean="0">
                <a:latin typeface="Arial Black" pitchFamily="34" charset="0"/>
              </a:rPr>
              <a:t>Konzistórium</a:t>
            </a:r>
            <a:r>
              <a:rPr lang="sk-SK" sz="2400" dirty="0" smtClean="0">
                <a:latin typeface="Arial Black" pitchFamily="34" charset="0"/>
              </a:rPr>
              <a:t> o Novej evanjelizácii – Rím 2012:</a:t>
            </a:r>
            <a:br>
              <a:rPr lang="sk-SK" sz="2400" dirty="0" smtClean="0">
                <a:latin typeface="Arial Black" pitchFamily="34" charset="0"/>
              </a:rPr>
            </a:br>
            <a:r>
              <a:rPr lang="sk-SK" sz="2400" b="0" i="1" dirty="0" smtClean="0"/>
              <a:t>„Ak sa Cirkev začne uzatvárať sama do seba, bude bezmocná... Musíme preto vychádzať zo seba a prinášať posolstvo Krista iným. Preto hľadáme kontakt s rodinami, ktoré nenavštevujú kostol. Miesto toho, aby sme boli iba Cirkvou, ktorá s otvorenou náručou čaká a prijíma tých, ktorí prichádzajú, snažíme sa byť Cirkvou, ktorá vychádza zo seba, ide k ľuďom, ktorí s ňou nemajú kontakt, nepoznajú ju alebo z nej odišli a je im ľahostajná."</a:t>
            </a:r>
            <a:endParaRPr lang="sk-SK" sz="2400" b="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  <p:pic>
        <p:nvPicPr>
          <p:cNvPr id="17" name="Zástupný symbol obrázka 1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98069">
            <a:off x="3952346" y="1248822"/>
            <a:ext cx="4261734" cy="4525962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3" name="Zástupný symbol textu 27"/>
          <p:cNvSpPr>
            <a:spLocks noGrp="1"/>
          </p:cNvSpPr>
          <p:nvPr>
            <p:ph type="body" sz="half" idx="4294967295"/>
          </p:nvPr>
        </p:nvSpPr>
        <p:spPr>
          <a:xfrm rot="21315165">
            <a:off x="0" y="4521200"/>
            <a:ext cx="5597525" cy="1154113"/>
          </a:xfrm>
        </p:spPr>
        <p:txBody>
          <a:bodyPr/>
          <a:lstStyle/>
          <a:p>
            <a:r>
              <a:rPr lang="sk-SK" smtClean="0">
                <a:latin typeface="Comic Sans MS" pitchFamily="66" charset="0"/>
                <a:cs typeface="Arial" charset="0"/>
              </a:rPr>
              <a:t>Regina Mária Sívori</a:t>
            </a:r>
          </a:p>
          <a:p>
            <a:r>
              <a:rPr lang="sk-SK" smtClean="0">
                <a:latin typeface="Comic Sans MS" pitchFamily="66" charset="0"/>
                <a:cs typeface="Arial" charset="0"/>
              </a:rPr>
              <a:t>Mário José Bergoglio</a:t>
            </a:r>
          </a:p>
          <a:p>
            <a:endParaRPr lang="sk-SK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400" dirty="0" smtClean="0">
                <a:solidFill>
                  <a:srgbClr val="C00000"/>
                </a:solidFill>
              </a:rPr>
              <a:t>Jeho jednoduchý štýl prispel k jeho povesti pokory.</a:t>
            </a:r>
            <a:br>
              <a:rPr lang="sk-SK" sz="2400" dirty="0" smtClean="0">
                <a:solidFill>
                  <a:srgbClr val="C00000"/>
                </a:solidFill>
              </a:rPr>
            </a:br>
            <a:r>
              <a:rPr lang="sk-SK" sz="2400" dirty="0" smtClean="0">
                <a:solidFill>
                  <a:srgbClr val="C00000"/>
                </a:solidFill>
              </a:rPr>
              <a:t>Žil v malom byte miesto honosnej biskupskej rezidencii, sám si varil a do úradu namiesto limuzíny využíval mestskú hromadnú dopravu. Ľudia ho mohli stretnúť v autobuse či metre.</a:t>
            </a:r>
            <a:endParaRPr lang="sk-SK" sz="2400" dirty="0">
              <a:solidFill>
                <a:srgbClr val="C00000"/>
              </a:solidFill>
            </a:endParaRPr>
          </a:p>
        </p:txBody>
      </p:sp>
      <p:pic>
        <p:nvPicPr>
          <p:cNvPr id="9219" name="Picture 3" descr="G:\František\1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563888" y="692696"/>
            <a:ext cx="4399136" cy="3319016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pic>
        <p:nvPicPr>
          <p:cNvPr id="9218" name="Picture 2" descr="G:\František\10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11560" y="260648"/>
            <a:ext cx="3888854" cy="266574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9220" name="Picture 4" descr="G:\František\20b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203848" y="1916832"/>
            <a:ext cx="2193925" cy="292258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10243" name="Picture 3" descr="C:\Users\Jozef\Pictures\images (1)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804248" y="260648"/>
            <a:ext cx="2009775" cy="22764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42" name="Picture 2" descr="C:\Users\Jozef\Pictures\images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51520" y="332656"/>
            <a:ext cx="2676525" cy="170497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246" name="Picture 6" descr="G:\František\26a.bmp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79512" y="2852936"/>
            <a:ext cx="2664296" cy="367240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10245" name="Picture 5" descr="G:\František\26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403648" y="1628800"/>
            <a:ext cx="5472608" cy="324036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0244" name="Picture 4" descr="G:\František\25b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5759624" y="4509120"/>
            <a:ext cx="3384376" cy="177790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7281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marca 2013 po piatej voľbe sa stal o 19:07 SEČ 266 pápežom a vybral si meno FRANTIŠEK.</a:t>
            </a:r>
            <a:endParaRPr lang="sk-SK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G:\František\2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56784" cy="420469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 rot="711014">
            <a:off x="4492625" y="1093788"/>
            <a:ext cx="3744913" cy="1498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k-SK" b="1" i="1" dirty="0" smtClean="0"/>
              <a:t>„František, choď a oprav môj dom, vidíš, že sa rozpadá".</a:t>
            </a:r>
            <a:endParaRPr lang="sk-SK" dirty="0"/>
          </a:p>
        </p:txBody>
      </p:sp>
      <p:pic>
        <p:nvPicPr>
          <p:cNvPr id="37890" name="Picture 2" descr="C:\Users\Jozef\Pictures\200px-StFrancis_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3240087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3568" y="4869160"/>
            <a:ext cx="8229600" cy="17281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Pápež sám po konkláve uviedol, že ho inšpiroval práve František z Assisi.</a:t>
            </a:r>
            <a:endParaRPr lang="sk-SK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  <p:pic>
        <p:nvPicPr>
          <p:cNvPr id="12290" name="Picture 2" descr="G:\František\26b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39552" y="404664"/>
            <a:ext cx="7704856" cy="356641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9" name="Obdĺžnik 8"/>
          <p:cNvSpPr/>
          <p:nvPr/>
        </p:nvSpPr>
        <p:spPr>
          <a:xfrm>
            <a:off x="323528" y="4437112"/>
            <a:ext cx="8280920" cy="25237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Viete, že úlohou konkláve bolo dať Rímu biskupa. </a:t>
            </a:r>
            <a:r>
              <a:rPr lang="sk-SK" sz="2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Zdá sa, že moji bratia kardináli ho išli vziať takmer na koniec sveta. </a:t>
            </a:r>
            <a:r>
              <a:rPr lang="sk-SK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Ale sme tu a ďakujem za prijatie komunite rímskej diecézy. Prvé zo všetkého sa chcem modliť za nášho emeritného biskupa Benedikta XVI. Modlime sa spoločne za neho, aby ho Pán požehnal a Panna Mária ochraňovala."</a:t>
            </a:r>
            <a:r>
              <a:rPr lang="sk-SK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k-SK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sk-SK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5373688"/>
            <a:ext cx="8229600" cy="1223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  <p:pic>
        <p:nvPicPr>
          <p:cNvPr id="14338" name="Picture 2" descr="G:\František\30a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95536" y="404664"/>
            <a:ext cx="476034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G:\František\30b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4644008" y="548680"/>
            <a:ext cx="368663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G:\František\30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547664" y="2708920"/>
            <a:ext cx="370126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G:\František\29.jp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5796136" y="2924944"/>
            <a:ext cx="31639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ĺžnik 7"/>
          <p:cNvSpPr/>
          <p:nvPr/>
        </p:nvSpPr>
        <p:spPr>
          <a:xfrm>
            <a:off x="539552" y="5157192"/>
            <a:ext cx="806489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C00000"/>
                </a:solidFill>
                <a:latin typeface="Arial Black" pitchFamily="34" charset="0"/>
              </a:rPr>
              <a:t>Teraz chcem udeliť požehnanie, ale predtým vás chcem požiadať o jednu láskavosť. Skôr ako biskup požehná ľud, prosím vás, aby ste prosili nášho Pána, aby požehnal mňa. Modlitba ľudu, ktorý žiada požehnanie pre svojho biskupa. V tichosti sa modlite za mňa.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21602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2000" b="0" dirty="0" smtClean="0">
                <a:solidFill>
                  <a:schemeClr val="tx1"/>
                </a:solidFill>
                <a:latin typeface="Arial Black" pitchFamily="34" charset="0"/>
              </a:rPr>
              <a:t>„Teraz požehnám vám a celému svetu, všetkým mužom a ženám dobrej vôle... Bratia a sestry. Teraz vás už opustím. Ďakujem vám za prijatie. Modlite sa za mňa a do skorého videnia. Uvidíme sa veľmi skoro. Zajtra sa chcem ísť pomodliť k Panne Márii, aby ochraňovala Rím. Dobrú noc a dobre si odpočiňte." </a:t>
            </a:r>
            <a:endParaRPr lang="sk-SK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3314" name="Picture 2" descr="G:\František\29a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23528" y="476672"/>
            <a:ext cx="4632998" cy="295232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315" name="Picture 3" descr="G:\František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2935766" cy="388843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16387" name="Picture 3" descr="G:\František\3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598643">
            <a:off x="3646517" y="370219"/>
            <a:ext cx="4536504" cy="301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G:\František\33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1045755">
            <a:off x="3923928" y="3789040"/>
            <a:ext cx="4104456" cy="273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G:\František\3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1015976">
            <a:off x="383067" y="898893"/>
            <a:ext cx="3450034" cy="4825222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44016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0" dirty="0" smtClean="0">
                <a:solidFill>
                  <a:srgbClr val="FF0000"/>
                </a:solidFill>
              </a:rPr>
              <a:t>Takúto sochu z piesku mu spravili v Indii.</a:t>
            </a:r>
            <a:r>
              <a:rPr lang="sk-SK" i="1" dirty="0" smtClean="0">
                <a:solidFill>
                  <a:srgbClr val="FF0000"/>
                </a:solidFill>
              </a:rPr>
              <a:t>"Boh žehnaj nového pápeža"</a:t>
            </a:r>
            <a:r>
              <a:rPr lang="sk-SK" b="0" dirty="0" smtClean="0">
                <a:solidFill>
                  <a:srgbClr val="FF0000"/>
                </a:solidFill>
              </a:rPr>
              <a:t>.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3010" name="Picture 2" descr="G:\František\34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116013" y="404813"/>
            <a:ext cx="691197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4546848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1800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"Má túto ikonu Panny Márie vo veľkej úcte a zakaždým, keď prichádzal z Argentíny, navštevoval túto baziliku,"</a:t>
            </a:r>
            <a:r>
              <a:rPr lang="sk-SK" sz="1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 povedal jeden z tamojších kňazov </a:t>
            </a:r>
            <a:r>
              <a:rPr lang="sk-SK" sz="18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Elio</a:t>
            </a:r>
            <a:r>
              <a:rPr lang="sk-SK" sz="1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sk-SK" sz="18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Montenero</a:t>
            </a:r>
            <a:r>
              <a:rPr lang="sk-SK" sz="1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. </a:t>
            </a:r>
            <a:endParaRPr lang="sk-SK" sz="180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18434" name="Picture 2" descr="G:\František\3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932040" y="476672"/>
            <a:ext cx="3581383" cy="53720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8435" name="Picture 3" descr="G:\František\36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11560" y="836712"/>
            <a:ext cx="451303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6386" name="Zástupný symbol textu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sz="2800" smtClean="0">
                <a:latin typeface="Comic Sans MS" pitchFamily="66" charset="0"/>
              </a:rPr>
              <a:t>Jorge Mario sa nar. 17. decembra 1936 v Buenos Aires ako dieťa talianskych prisťahovalcov – otec bol železničným pracovníkom.</a:t>
            </a:r>
          </a:p>
        </p:txBody>
      </p:sp>
      <p:pic>
        <p:nvPicPr>
          <p:cNvPr id="4" name="Zástupný symbol obsahu 3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5355" y="273050"/>
            <a:ext cx="4291139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rgbClr val="FF0000"/>
                </a:solidFill>
              </a:rPr>
              <a:t>A možno odpoveď: prečo pápež z Latinskej Ameriky.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Jozef\Pictures\2846114--graficky-profil-fakta-a-data-o-rimskokatolicke-cirkvi--1-610x639p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920038" cy="5013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zef\Pictures\anketa--najlepsi-papez-n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60840" cy="525658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Oválna bublina 3"/>
          <p:cNvSpPr/>
          <p:nvPr/>
        </p:nvSpPr>
        <p:spPr>
          <a:xfrm rot="19556107">
            <a:off x="2432050" y="1393825"/>
            <a:ext cx="2198688" cy="19542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rgbClr val="C00000"/>
                </a:solidFill>
              </a:rPr>
              <a:t>Si skutočne katolík?</a:t>
            </a:r>
            <a:r>
              <a:rPr lang="sk-SK" dirty="0"/>
              <a:t> </a:t>
            </a:r>
          </a:p>
        </p:txBody>
      </p:sp>
      <p:sp>
        <p:nvSpPr>
          <p:cNvPr id="5" name="Bublina v tvare zaobleného obdĺžnika 4"/>
          <p:cNvSpPr/>
          <p:nvPr/>
        </p:nvSpPr>
        <p:spPr>
          <a:xfrm>
            <a:off x="5940425" y="1484313"/>
            <a:ext cx="46038" cy="460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6" name="Bublina v tvare zaobleného obdĺžnika 5"/>
          <p:cNvSpPr/>
          <p:nvPr/>
        </p:nvSpPr>
        <p:spPr>
          <a:xfrm rot="2303133">
            <a:off x="4818063" y="1085850"/>
            <a:ext cx="2028825" cy="2192338"/>
          </a:xfrm>
          <a:prstGeom prst="wedgeRoundRectCallout">
            <a:avLst>
              <a:gd name="adj1" fmla="val -14604"/>
              <a:gd name="adj2" fmla="val 59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</a:rPr>
              <a:t>Nie, ja idem robiť dym!</a:t>
            </a:r>
            <a:endParaRPr lang="sk-SK" sz="2000" b="1" dirty="0">
              <a:solidFill>
                <a:srgbClr val="C00000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dirty="0" smtClean="0">
                <a:solidFill>
                  <a:srgbClr val="FFFF00"/>
                </a:solidFill>
                <a:latin typeface="Arial Black" pitchFamily="34" charset="0"/>
              </a:rPr>
              <a:t>K O N K L Á V E</a:t>
            </a:r>
            <a:endParaRPr lang="sk-SK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Traja „</a:t>
            </a:r>
            <a:r>
              <a:rPr lang="sk-SK" sz="54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pontifikovia</a:t>
            </a:r>
            <a:r>
              <a:rPr lang="sk-SK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“</a:t>
            </a:r>
            <a:endParaRPr lang="sk-SK" sz="5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Jozef\Pictures\417744_4495838763214_146508794_n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63688" y="1628800"/>
            <a:ext cx="5400600" cy="4774130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ctrTitle"/>
          </p:nvPr>
        </p:nvSpPr>
        <p:spPr>
          <a:xfrm>
            <a:off x="468313" y="1628775"/>
            <a:ext cx="8183562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7410" name="Podnadpis 15"/>
          <p:cNvSpPr>
            <a:spLocks noGrp="1"/>
          </p:cNvSpPr>
          <p:nvPr>
            <p:ph type="subTitle" idx="1"/>
          </p:nvPr>
        </p:nvSpPr>
        <p:spPr>
          <a:xfrm>
            <a:off x="3492500" y="4797425"/>
            <a:ext cx="5327650" cy="1511300"/>
          </a:xfrm>
        </p:spPr>
        <p:txBody>
          <a:bodyPr/>
          <a:lstStyle/>
          <a:p>
            <a:r>
              <a:rPr lang="sk-SK" smtClean="0">
                <a:latin typeface="Comic Sans MS" pitchFamily="66" charset="0"/>
              </a:rPr>
              <a:t>rodina Bergogliovcov</a:t>
            </a:r>
          </a:p>
        </p:txBody>
      </p:sp>
      <p:pic>
        <p:nvPicPr>
          <p:cNvPr id="5" name="Zástupný symbol obrázka 4" descr="4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404664"/>
            <a:ext cx="3190875" cy="47085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176807">
            <a:off x="872512" y="627270"/>
            <a:ext cx="7434513" cy="4708525"/>
          </a:xfrm>
        </p:spPr>
      </p:pic>
      <p:sp>
        <p:nvSpPr>
          <p:cNvPr id="21" name="Nadpis 20"/>
          <p:cNvSpPr>
            <a:spLocks noGrp="1"/>
          </p:cNvSpPr>
          <p:nvPr>
            <p:ph type="title"/>
          </p:nvPr>
        </p:nvSpPr>
        <p:spPr>
          <a:xfrm rot="21182413">
            <a:off x="655407" y="5139772"/>
            <a:ext cx="8229600" cy="12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2000" dirty="0" smtClean="0">
                <a:latin typeface="Arial Black" pitchFamily="34" charset="0"/>
              </a:rPr>
              <a:t>Získal titul magistra chémie na Univerzite </a:t>
            </a:r>
            <a:r>
              <a:rPr lang="sk-SK" sz="2000" dirty="0" err="1" smtClean="0">
                <a:latin typeface="Arial Black" pitchFamily="34" charset="0"/>
              </a:rPr>
              <a:t>Bueons</a:t>
            </a:r>
            <a:r>
              <a:rPr lang="sk-SK" sz="2000" dirty="0" smtClean="0">
                <a:latin typeface="Arial Black" pitchFamily="34" charset="0"/>
              </a:rPr>
              <a:t> Aires a 21 rokoch sa rozhodol byť kňazom.</a:t>
            </a:r>
            <a:endParaRPr lang="sk-SK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692696"/>
            <a:ext cx="4104456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Nadpis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Podnadpis 10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008313" cy="66693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11. marca 1958 – vstúpil k jezuitom a študoval na jezuitskom seminári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sk-SK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v Čile dokončil štúdium humanitných vied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sk-SK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r. 1963 po návrate do Buenos Aires, zavŕšil štúdium filozofie vo veľkom seminári sv. Jozefa v San </a:t>
            </a:r>
            <a:r>
              <a:rPr lang="sk-SK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Migueli</a:t>
            </a: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sk-SK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na strednej škole a univerzite učil literatúru a psychológiu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sk-SK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v rokoch 1967 - 70 študoval teológiu vo veľkom seminári sv. Jozefa v San </a:t>
            </a:r>
            <a:r>
              <a:rPr lang="sk-SK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Migueli</a:t>
            </a: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 13. decembra 1969 prijal kňazskú vysviacku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sk-SK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pôsobil ako profesor teológie a rektor seminára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sk-SK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r. 1986 si urobil doktorandské štúdia v Nemecku, pôsobil ako profesor a špirituál.</a:t>
            </a:r>
            <a:br>
              <a:rPr lang="sk-SK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sk-SK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b="1" dirty="0" smtClean="0">
                <a:latin typeface="Arial" pitchFamily="34" charset="0"/>
                <a:cs typeface="Arial" pitchFamily="34" charset="0"/>
              </a:rPr>
            </a:br>
            <a:endParaRPr lang="sk-SK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6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6156176" y="764704"/>
            <a:ext cx="24482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 descr="7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467544" y="764704"/>
            <a:ext cx="5080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15750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V rokoch 1970 – 1971 absolvoval tretiu </a:t>
            </a:r>
            <a:r>
              <a:rPr lang="sk-SK" sz="2000" dirty="0" err="1" smtClean="0">
                <a:solidFill>
                  <a:srgbClr val="FFFF00"/>
                </a:solidFill>
                <a:latin typeface="Arial Black" pitchFamily="34" charset="0"/>
              </a:rPr>
              <a:t>probáciu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 v </a:t>
            </a:r>
            <a:r>
              <a:rPr lang="sk-SK" sz="2000" dirty="0" err="1" smtClean="0">
                <a:solidFill>
                  <a:srgbClr val="FFFF00"/>
                </a:solidFill>
                <a:latin typeface="Arial Black" pitchFamily="34" charset="0"/>
              </a:rPr>
              <a:t>Alcala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sk-SK" sz="2000" dirty="0" err="1" smtClean="0">
                <a:solidFill>
                  <a:srgbClr val="FFFF00"/>
                </a:solidFill>
                <a:latin typeface="Arial Black" pitchFamily="34" charset="0"/>
              </a:rPr>
              <a:t>de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sk-SK" sz="2000" dirty="0" err="1" smtClean="0">
                <a:solidFill>
                  <a:srgbClr val="FFFF00"/>
                </a:solidFill>
                <a:latin typeface="Arial Black" pitchFamily="34" charset="0"/>
              </a:rPr>
              <a:t>Henares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sk-SK" sz="2000" dirty="0" err="1" smtClean="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 Španielsku a 22. apríla 1973 zložil doživotné sľuby.</a:t>
            </a:r>
            <a:b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V rokoch 1973 – 79 pôsobil ako argentínsky provinciál jezuitov.</a:t>
            </a:r>
            <a:endParaRPr lang="sk-SK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20. mája 1992 ho </a:t>
            </a:r>
            <a:r>
              <a:rPr lang="sk-SK" sz="24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bl</a:t>
            </a:r>
            <a:r>
              <a:rPr lang="sk-SK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. Ján Pavol II. menoval za pomocného biskupa v Buenos Aires a vysviacku prijal 27. júla 1992</a:t>
            </a:r>
            <a:endParaRPr lang="sk-SK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Zástupný symbol textu 9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k-SK"/>
          </a:p>
        </p:txBody>
      </p:sp>
      <p:pic>
        <p:nvPicPr>
          <p:cNvPr id="8" name="Zástupný symbol obsahu 7" descr="14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 rot="21122594">
            <a:off x="548331" y="2030991"/>
            <a:ext cx="4040188" cy="4569371"/>
          </a:xfrm>
          <a:effectLst>
            <a:softEdge rad="112500"/>
          </a:effectLst>
        </p:spPr>
      </p:pic>
      <p:pic>
        <p:nvPicPr>
          <p:cNvPr id="9" name="Zástupný symbol obsahu 8" descr="15b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1050823">
            <a:off x="4771317" y="1705693"/>
            <a:ext cx="4041775" cy="4484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4725144"/>
            <a:ext cx="8229600" cy="1575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V júli 1997 bol vymenovaný za arcibiskupa </a:t>
            </a:r>
            <a:r>
              <a:rPr lang="sk-SK" sz="2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koadjutora</a:t>
            </a:r>
            <a:r>
              <a:rPr lang="sk-SK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v Buenos Aires a vo februári 1998 sa stal nástupcom kardinála </a:t>
            </a:r>
            <a:r>
              <a:rPr lang="sk-SK" sz="2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Antonia</a:t>
            </a:r>
            <a:r>
              <a:rPr lang="sk-SK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sk-SK" sz="2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Quarracina</a:t>
            </a:r>
            <a:r>
              <a:rPr lang="sk-SK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. Od roku 1998 bol aj ordinárom pre východných katolíkov v Argentíne.</a:t>
            </a:r>
            <a:endParaRPr lang="sk-SK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Zástupný symbol obsahu 5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88640"/>
            <a:ext cx="5472608" cy="425901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553</TotalTime>
  <Words>602</Words>
  <Application>Microsoft Office PowerPoint</Application>
  <PresentationFormat>Prezentácia na obrazovke (4:3)</PresentationFormat>
  <Paragraphs>45</Paragraphs>
  <Slides>32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Špička</vt:lpstr>
      <vt:lpstr>F R A N T I Š E K</vt:lpstr>
      <vt:lpstr>Prezentácia programu PowerPoint</vt:lpstr>
      <vt:lpstr>Prezentácia programu PowerPoint</vt:lpstr>
      <vt:lpstr>Prezentácia programu PowerPoint</vt:lpstr>
      <vt:lpstr>Získal titul magistra chémie na Univerzite Bueons Aires a 21 rokoch sa rozhodol byť kňazom.</vt:lpstr>
      <vt:lpstr>Prezentácia programu PowerPoint</vt:lpstr>
      <vt:lpstr>V rokoch 1970 – 1971 absolvoval tretiu probáciu v Alcala de Henares v Španielsku a 22. apríla 1973 zložil doživotné sľuby.  V rokoch 1973 – 79 pôsobil ako argentínsky provinciál jezuitov.</vt:lpstr>
      <vt:lpstr>20. mája 1992 ho bl. Ján Pavol II. menoval za pomocného biskupa v Buenos Aires a vysviacku prijal 27. júla 1992</vt:lpstr>
      <vt:lpstr>V júli 1997 bol vymenovaný za arcibiskupa koadjutora v Buenos Aires a vo februári 1998 sa stal nástupcom kardinála Antonia Quarracina. Od roku 1998 bol aj ordinárom pre východných katolíkov v Argentíne.</vt:lpstr>
      <vt:lpstr>Prezentácia programu PowerPoint</vt:lpstr>
      <vt:lpstr>V roku 2001 navštívil hospic a umyl a pobozkal v ňom nohy pacientov chorých na AIDS.</vt:lpstr>
      <vt:lpstr>Prezentácia programu PowerPoint</vt:lpstr>
      <vt:lpstr>Očividne je fanúšikom argentínskeho futbalového klubu San Lorenzo.</vt:lpstr>
      <vt:lpstr>Prezentácia programu PowerPoint</vt:lpstr>
      <vt:lpstr>Ako kardinál bol členom: - Kongregácie pre Bohoslužbu a sviatosti; Kongregáciu pre klérus; Kongregáciu pre inštitúty zasväteného života; Pápežskej rady pre rodinu a komisie pre Latinskú Ameriku. </vt:lpstr>
      <vt:lpstr>Bergoglio na fotografii s argentínskou prezidentkou.  </vt:lpstr>
      <vt:lpstr>Prezentácia programu PowerPoint</vt:lpstr>
      <vt:lpstr>Pri konkláve v roku 2005 bol považovaný za jedného z možných nástupcov.</vt:lpstr>
      <vt:lpstr>Konzistórium o Novej evanjelizácii – Rím 2012: „Ak sa Cirkev začne uzatvárať sama do seba, bude bezmocná... Musíme preto vychádzať zo seba a prinášať posolstvo Krista iným. Preto hľadáme kontakt s rodinami, ktoré nenavštevujú kostol. Miesto toho, aby sme boli iba Cirkvou, ktorá s otvorenou náručou čaká a prijíma tých, ktorí prichádzajú, snažíme sa byť Cirkvou, ktorá vychádza zo seba, ide k ľuďom, ktorí s ňou nemajú kontakt, nepoznajú ju alebo z nej odišli a je im ľahostajná."</vt:lpstr>
      <vt:lpstr>Jeho jednoduchý štýl prispel k jeho povesti pokory. Žil v malom byte miesto honosnej biskupskej rezidencii, sám si varil a do úradu namiesto limuzíny využíval mestskú hromadnú dopravu. Ľudia ho mohli stretnúť v autobuse či metre.</vt:lpstr>
      <vt:lpstr>Prezentácia programu PowerPoint</vt:lpstr>
      <vt:lpstr>13. marca 2013 po piatej voľbe sa stal o 19:07 SEČ 266 pápežom a vybral si meno FRANTIŠEK.</vt:lpstr>
      <vt:lpstr>Pápež sám po konkláve uviedol, že ho inšpiroval práve František z Assisi.</vt:lpstr>
      <vt:lpstr>Prezentácia programu PowerPoint</vt:lpstr>
      <vt:lpstr>Prezentácia programu PowerPoint</vt:lpstr>
      <vt:lpstr>„Teraz požehnám vám a celému svetu, všetkým mužom a ženám dobrej vôle... Bratia a sestry. Teraz vás už opustím. Ďakujem vám za prijatie. Modlite sa za mňa a do skorého videnia. Uvidíme sa veľmi skoro. Zajtra sa chcem ísť pomodliť k Panne Márii, aby ochraňovala Rím. Dobrú noc a dobre si odpočiňte." </vt:lpstr>
      <vt:lpstr>Prezentácia programu PowerPoint</vt:lpstr>
      <vt:lpstr>Takúto sochu z piesku mu spravili v Indii."Boh žehnaj nového pápeža".</vt:lpstr>
      <vt:lpstr>"Má túto ikonu Panny Márie vo veľkej úcte a zakaždým, keď prichádzal z Argentíny, navštevoval túto baziliku," povedal jeden z tamojších kňazov Elio Montenero. </vt:lpstr>
      <vt:lpstr>A možno odpoveď: prečo pápež z Latinskej Ameriky.</vt:lpstr>
      <vt:lpstr>K O N K L Á V E</vt:lpstr>
      <vt:lpstr>Traja „pontifikovia“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Jozef</dc:creator>
  <cp:lastModifiedBy>Kimčo</cp:lastModifiedBy>
  <cp:revision>72</cp:revision>
  <dcterms:created xsi:type="dcterms:W3CDTF">2013-03-14T20:12:11Z</dcterms:created>
  <dcterms:modified xsi:type="dcterms:W3CDTF">2013-03-21T18:01:55Z</dcterms:modified>
</cp:coreProperties>
</file>